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9" r:id="rId1"/>
  </p:sldMasterIdLst>
  <p:sldIdLst>
    <p:sldId id="256" r:id="rId2"/>
    <p:sldId id="259" r:id="rId3"/>
    <p:sldId id="257" r:id="rId4"/>
    <p:sldId id="260" r:id="rId5"/>
    <p:sldId id="268" r:id="rId6"/>
    <p:sldId id="261" r:id="rId7"/>
    <p:sldId id="262" r:id="rId8"/>
    <p:sldId id="264" r:id="rId9"/>
    <p:sldId id="263" r:id="rId10"/>
    <p:sldId id="267" r:id="rId11"/>
    <p:sldId id="265" r:id="rId12"/>
    <p:sldId id="266" r:id="rId13"/>
    <p:sldId id="269" r:id="rId14"/>
    <p:sldId id="272" r:id="rId15"/>
    <p:sldId id="273" r:id="rId16"/>
    <p:sldId id="270" r:id="rId17"/>
    <p:sldId id="271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5" autoAdjust="0"/>
    <p:restoredTop sz="94660"/>
  </p:normalViewPr>
  <p:slideViewPr>
    <p:cSldViewPr snapToGrid="0">
      <p:cViewPr>
        <p:scale>
          <a:sx n="90" d="100"/>
          <a:sy n="90" d="100"/>
        </p:scale>
        <p:origin x="1218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773AB-62F6-4953-896D-9DF2C9D5A79B}" type="datetimeFigureOut">
              <a:rPr lang="ru-RU" smtClean="0"/>
              <a:t>16.08.2021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D24B9-D549-458A-B0A2-4D0229090A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0492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773AB-62F6-4953-896D-9DF2C9D5A79B}" type="datetimeFigureOut">
              <a:rPr lang="ru-RU" smtClean="0"/>
              <a:t>16.08.2021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D24B9-D549-458A-B0A2-4D0229090A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0605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773AB-62F6-4953-896D-9DF2C9D5A79B}" type="datetimeFigureOut">
              <a:rPr lang="ru-RU" smtClean="0"/>
              <a:t>16.08.2021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D24B9-D549-458A-B0A2-4D0229090A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5285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773AB-62F6-4953-896D-9DF2C9D5A79B}" type="datetimeFigureOut">
              <a:rPr lang="ru-RU" smtClean="0"/>
              <a:t>16.08.2021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D24B9-D549-458A-B0A2-4D0229090A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032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773AB-62F6-4953-896D-9DF2C9D5A79B}" type="datetimeFigureOut">
              <a:rPr lang="ru-RU" smtClean="0"/>
              <a:t>16.08.2021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D24B9-D549-458A-B0A2-4D0229090A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224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773AB-62F6-4953-896D-9DF2C9D5A79B}" type="datetimeFigureOut">
              <a:rPr lang="ru-RU" smtClean="0"/>
              <a:t>16.08.2021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D24B9-D549-458A-B0A2-4D0229090A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1778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773AB-62F6-4953-896D-9DF2C9D5A79B}" type="datetimeFigureOut">
              <a:rPr lang="ru-RU" smtClean="0"/>
              <a:t>16.08.2021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D24B9-D549-458A-B0A2-4D0229090A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9006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773AB-62F6-4953-896D-9DF2C9D5A79B}" type="datetimeFigureOut">
              <a:rPr lang="ru-RU" smtClean="0"/>
              <a:t>16.08.2021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D24B9-D549-458A-B0A2-4D0229090A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8806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773AB-62F6-4953-896D-9DF2C9D5A79B}" type="datetimeFigureOut">
              <a:rPr lang="ru-RU" smtClean="0"/>
              <a:t>16.08.2021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D24B9-D549-458A-B0A2-4D0229090A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6108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773AB-62F6-4953-896D-9DF2C9D5A79B}" type="datetimeFigureOut">
              <a:rPr lang="ru-RU" smtClean="0"/>
              <a:t>16.08.2021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D24B9-D549-458A-B0A2-4D0229090A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998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773AB-62F6-4953-896D-9DF2C9D5A79B}" type="datetimeFigureOut">
              <a:rPr lang="ru-RU" smtClean="0"/>
              <a:t>16.08.2021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D24B9-D549-458A-B0A2-4D0229090A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5416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9773AB-62F6-4953-896D-9DF2C9D5A79B}" type="datetimeFigureOut">
              <a:rPr lang="ru-RU" smtClean="0"/>
              <a:t>16.08.2021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AD24B9-D549-458A-B0A2-4D0229090A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3171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0" name="Picture 26" descr="https://1.bp.blogspot.com/-kSEQlb-UJNg/UvTOcQHXxsI/AAAAAAAAARM/PbI9Gv2v6G0/s1920/FONDO6agua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353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4149" y="736978"/>
            <a:ext cx="1042689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ДОСААФ</a:t>
            </a:r>
          </a:p>
          <a:p>
            <a:pPr algn="ctr"/>
            <a:r>
              <a:rPr lang="ru-RU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8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Большой Шатуре</a:t>
            </a:r>
          </a:p>
          <a:p>
            <a:pPr algn="ctr"/>
            <a:r>
              <a:rPr lang="ru-RU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5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документам </a:t>
            </a:r>
          </a:p>
          <a:p>
            <a:pPr algn="ctr"/>
            <a:r>
              <a:rPr lang="ru-RU" sz="5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архивных фондов</a:t>
            </a:r>
            <a:endParaRPr lang="ru-RU" sz="5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8" name="Picture 14" descr="https://p2.zoon.ru/preview/awDZwfxUV0CdpcrPb7oG2A/2400x1500x85/1/9/b/original_5dabfd8810de9a1e05282ca9_5fe4e63956f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9616" y="3672324"/>
            <a:ext cx="2470245" cy="2264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http://pngimg.com/uploads/picture_frame/picture_frame_PNG2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221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624084" cy="68585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029" y="228348"/>
            <a:ext cx="3827720" cy="640071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7030262" y="1675057"/>
            <a:ext cx="4984528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из газеты 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Ленинская Шатура»</a:t>
            </a:r>
          </a:p>
          <a:p>
            <a:pPr algn="ctr">
              <a:lnSpc>
                <a:spcPct val="150000"/>
              </a:lnSpc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 2 ноября 1976 года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(Ф.215.Оп.1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Д.100..265)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6575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192000" cy="68585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21" y="421359"/>
            <a:ext cx="10194758" cy="521626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1227221" y="5637623"/>
            <a:ext cx="93846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Статьи из газеты «Ленинская Шатура» от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января 1977 года</a:t>
            </a:r>
            <a:endParaRPr lang="ru-RU" sz="1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(Ф.215.Оп.1</a:t>
            </a:r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Д.106.Л.19)</a:t>
            </a: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724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6496493" cy="68585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72" y="170959"/>
            <a:ext cx="5584945" cy="6357431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6669505" y="1462271"/>
            <a:ext cx="5522495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газеты 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Ленинская Шатура» 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 января 1977 года</a:t>
            </a:r>
          </a:p>
          <a:p>
            <a:pPr algn="ctr">
              <a:lnSpc>
                <a:spcPct val="150000"/>
              </a:lnSpc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(Ф.215.Оп.1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Д.106.Л.19)</a:t>
            </a:r>
          </a:p>
        </p:txBody>
      </p:sp>
    </p:spTree>
    <p:extLst>
      <p:ext uri="{BB962C8B-B14F-4D97-AF65-F5344CB8AC3E}">
        <p14:creationId xmlns:p14="http://schemas.microsoft.com/office/powerpoint/2010/main" val="8253205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192000" cy="68585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40" y="318977"/>
            <a:ext cx="10873127" cy="494583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1684422" y="5475784"/>
            <a:ext cx="92282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газеты «Ленинская Шатура» от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сентября 1978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(Ф.215.Оп.1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Д.112.Л.130)</a:t>
            </a: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6796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7490415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53" y="210935"/>
            <a:ext cx="6604907" cy="4912179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57" y="5577329"/>
            <a:ext cx="6617007" cy="68872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7490415" y="935713"/>
            <a:ext cx="4448174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Выписка из протокола 11 сессии 16-го созыва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Рошальского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городского Совета народных депутатов Московской области от 29.03.1979г.</a:t>
            </a:r>
          </a:p>
          <a:p>
            <a:pPr algn="ctr">
              <a:lnSpc>
                <a:spcPct val="150000"/>
              </a:lnSpc>
            </a:pP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(Ф.А-1.Оп.1.Д.244.Л.70)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018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03"/>
            <a:ext cx="12192000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410" y="304799"/>
            <a:ext cx="5701340" cy="2889605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33" y="267054"/>
            <a:ext cx="4360456" cy="6465503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5619750" y="3499806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Выписка из протокола 11 сессии </a:t>
            </a:r>
            <a:endParaRPr lang="ru-RU" sz="2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16-го 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созыва </a:t>
            </a:r>
            <a:r>
              <a:rPr lang="ru-RU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Рошальского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городского Совета народных депутатов Московской области от 29.03.1979г</a:t>
            </a: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(Ф.А-1.Оп.1.Д.244.Л.Л.83,84)</a:t>
            </a: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2840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0"/>
            <a:ext cx="12192000" cy="68585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63" y="262799"/>
            <a:ext cx="4950150" cy="421646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63" y="4829418"/>
            <a:ext cx="4950150" cy="1592565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675" y="262800"/>
            <a:ext cx="3905250" cy="586329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6963257" y="6238430"/>
            <a:ext cx="376269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Ф.А-1.Оп.1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Д.293.Л.Л.118,119,120)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5134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25" y="318115"/>
            <a:ext cx="3881396" cy="5908365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905" y="318115"/>
            <a:ext cx="6421692" cy="5854085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6927994" y="6226480"/>
            <a:ext cx="3384261" cy="4580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Ф.А-1.Оп.1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Д.293.Л.Л.121,122)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0064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61147" y="357624"/>
            <a:ext cx="990198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ДОСААФ</a:t>
            </a:r>
            <a:r>
              <a:rPr lang="ru-RU" sz="3600" b="1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добровольное общество содействия армии,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авиации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флоту России.</a:t>
            </a:r>
          </a:p>
          <a:p>
            <a:pPr algn="ctr"/>
            <a:endParaRPr lang="ru-RU" sz="32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августа 1951 года </a:t>
            </a:r>
          </a:p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 Министров СССР постановил объединить ДОСАРМ, ДОСАВ и ДОСФЛОТ во 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Всесоюзное добровольное общество содействия армии, авиации и флоту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ДОСААФ СССР).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876926" y="5008757"/>
            <a:ext cx="98418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ДОСААФ</a:t>
            </a:r>
            <a:r>
              <a:rPr lang="ru-RU" sz="3200" b="1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— содействие укреплению обороноспособности страны и </a:t>
            </a:r>
            <a:endParaRPr lang="ru-RU" sz="3200" b="1" dirty="0" smtClean="0">
              <a:solidFill>
                <a:srgbClr val="2021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национальной </a:t>
            </a:r>
            <a:r>
              <a:rPr lang="ru-RU" sz="3200" b="1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безопасности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5" name="Picture 26" descr="https://1.bp.blogspot.com/-kSEQlb-UJNg/UvTOcQHXxsI/AAAAAAAAARM/PbI9Gv2v6G0/s1920/FONDO6agua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610852" y="2610853"/>
            <a:ext cx="6857999" cy="163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20185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6" descr="https://1.bp.blogspot.com/-kSEQlb-UJNg/UvTOcQHXxsI/AAAAAAAAARM/PbI9Gv2v6G0/s1920/FONDO6agua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72977" y="372979"/>
            <a:ext cx="6857999" cy="611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659" y="242531"/>
            <a:ext cx="5102794" cy="3011685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59" y="3496747"/>
            <a:ext cx="5102794" cy="57872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25" y="4318006"/>
            <a:ext cx="5102794" cy="1880765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6268451" y="320457"/>
            <a:ext cx="5582653" cy="6509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Движение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ДОССАФ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развернулось в нашей стране в первые годы Советской власти. Сначала было организовано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военно-научное общество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переименованное позднее в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общество содействия обороне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Затем возникли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общества друзей воздушного флота, химической обороны и промышленности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 январе 1927 года все они объединились в союз друзей обороны и авиационно-химической промышленности – 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Осоавиахим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СССР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 этого времени и начинается путь оборонного общества страны, переименованного 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1951 году в ДОСААФ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200000"/>
              </a:lnSpc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(Ф.215.Оп. 1Д.106.Л.19)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556576" y="6186424"/>
            <a:ext cx="27110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Ф.А-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.Оп.1.Д.28.Л.Л.38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42)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34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8652" y="-594"/>
            <a:ext cx="4323347" cy="68585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6567" y="193965"/>
            <a:ext cx="7243011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Яркие страницы в историю общества вписаны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досаафовцами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годы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Великой Отечественной войны 1941-1945гг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резервов для действующей армии, обучение населения противовоздушной и противохимической обороне, разминирование освобожденных от фашистов территорий 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все это дела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досаафовцев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средства членов оборонного общества в годы войны было построено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эскадрилий самолетов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анковых колонн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Все они были переданы фронту. Бесстрашно и смело сражались с  врагом многие воспитанники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ДОСААФ.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Родина высоко оценила заслуги общества в деле укрепления обороноспособности страны, наградив в 1947 году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Орденом Красного Знамени.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Ф.215.Оп.1Д.106.Л.19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812" y="193965"/>
            <a:ext cx="2023368" cy="6371591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37198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27820" y="674742"/>
            <a:ext cx="584734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Большой вклад в победу над фашизмом внесли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шатуряне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Они участвовали в разгроме немцев под Москвой, защищали Ленинград, Сталинград, преследовали врага вплоть до самого Берлина. Имена всех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фронтовиков-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шатурян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воспитанников ДОСААФ, трудно даже перечислить.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903493" y="5668288"/>
            <a:ext cx="6096000" cy="37683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Ф.215.Оп.1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Д.100.265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0"/>
            <a:ext cx="5799221" cy="68585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20" y="547151"/>
            <a:ext cx="5359379" cy="393978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2149" y="4867771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газеты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«Вперед»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14.09.1968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algn="ctr">
              <a:lnSpc>
                <a:spcPct val="150000"/>
              </a:lnSpc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Ф.А-37.Оп.1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Д.24.Л.69)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8871" y="3267088"/>
            <a:ext cx="1350428" cy="121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216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566616" y="232609"/>
            <a:ext cx="1058777" cy="121919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6326" y="1381790"/>
            <a:ext cx="11929729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историю оборонного общества страны вписали свою страницу и </a:t>
            </a:r>
            <a:r>
              <a:rPr lang="ru-RU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досаафовцы</a:t>
            </a: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нашего района.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нас создано </a:t>
            </a: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 первичных организаций ДОСААФ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объединяющих в своих рядах более </a:t>
            </a: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 тысяч человек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 этих организациях успешно работают различные секции по военно-прикладным видам спорта, готовятся шоферы – любители, мотоциклисты,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радиотелеграфисты», - писал  председатель Шатурского городского комитета ДОСААФ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В.Костин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Ф.215.О.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1Д.106.Л.19)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524501" y="-5524499"/>
            <a:ext cx="1142999" cy="1219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70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0579" y="457200"/>
            <a:ext cx="5686926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Оборонно-массовая работа и военно-техническая подготовка молодежи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 хорошо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были поставлены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химическом и мебельном комбинатах, ГРЭС №5, в ШТУ,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энгерготехникуме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совхозе «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Коробовский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других предприятиях и организациях.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Большое внимание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военно-патриотическому воспитанию молодежи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уделялось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шатурских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школах №№ 1 и 2,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рошальской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средней школе №6, а также в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Кервской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Пышлинской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школах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(Ф.215.Оп. 1Д.106.Л.19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5139" y="0"/>
            <a:ext cx="5959642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337" y="619784"/>
            <a:ext cx="5139247" cy="3752783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7387389" y="4737102"/>
            <a:ext cx="402031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газеты 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«Ленинская Шатура»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02.11.1976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algn="ctr">
              <a:lnSpc>
                <a:spcPct val="200000"/>
              </a:lnSpc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(Ф.215.Оп.1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Д.100.Л.26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709859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192000" cy="68585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24562"/>
            <a:ext cx="5908551" cy="545987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5794" y="669851"/>
            <a:ext cx="3236206" cy="268790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970508" y="565745"/>
            <a:ext cx="311871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из газеты </a:t>
            </a:r>
          </a:p>
          <a:p>
            <a:pPr algn="ctr">
              <a:lnSpc>
                <a:spcPct val="150000"/>
              </a:lnSpc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«Ленинская Шатура»</a:t>
            </a:r>
          </a:p>
          <a:p>
            <a:pPr algn="ctr">
              <a:lnSpc>
                <a:spcPct val="150000"/>
              </a:lnSpc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16.08.1975 г.</a:t>
            </a:r>
          </a:p>
          <a:p>
            <a:pPr algn="ctr">
              <a:lnSpc>
                <a:spcPct val="150000"/>
              </a:lnSpc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(Ф.215.Оп.1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94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.Л.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195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82" y="361507"/>
            <a:ext cx="5401467" cy="326210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166577" y="4148602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из газеты  «Вперед»</a:t>
            </a:r>
          </a:p>
          <a:p>
            <a:pPr algn="ctr">
              <a:lnSpc>
                <a:spcPct val="150000"/>
              </a:lnSpc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4.08.1971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algn="ctr">
              <a:lnSpc>
                <a:spcPct val="150000"/>
              </a:lnSpc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Ф.А-37.Оп.1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Д.27.Л.43)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2433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74" y="0"/>
            <a:ext cx="12192000" cy="68585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41" y="240630"/>
            <a:ext cx="2278486" cy="6087979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628591" y="6234043"/>
            <a:ext cx="2250936" cy="509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Ф.215.Оп.1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94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.Л.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260" y="481261"/>
            <a:ext cx="7123971" cy="484872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3904836" y="5329988"/>
            <a:ext cx="747884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Статьи из газеты «Ленинская Шатура» от 1975 года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200000"/>
              </a:lnSpc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(Ф.215.Оп.1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94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.Л.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130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951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960</TotalTime>
  <Words>622</Words>
  <Application>Microsoft Office PowerPoint</Application>
  <PresentationFormat>Широкоэкранный</PresentationFormat>
  <Paragraphs>69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Администрация Шатурского муниципального района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 Прензелевич</dc:creator>
  <cp:lastModifiedBy>Татьяна Прензелевич</cp:lastModifiedBy>
  <cp:revision>43</cp:revision>
  <dcterms:created xsi:type="dcterms:W3CDTF">2021-08-12T08:45:37Z</dcterms:created>
  <dcterms:modified xsi:type="dcterms:W3CDTF">2021-08-16T13:16:59Z</dcterms:modified>
</cp:coreProperties>
</file>